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10" r:id="rId3"/>
    <p:sldId id="284" r:id="rId4"/>
    <p:sldId id="264" r:id="rId5"/>
    <p:sldId id="261" r:id="rId6"/>
    <p:sldId id="312" r:id="rId7"/>
    <p:sldId id="262" r:id="rId8"/>
    <p:sldId id="269" r:id="rId9"/>
    <p:sldId id="266" r:id="rId10"/>
    <p:sldId id="296" r:id="rId11"/>
    <p:sldId id="298" r:id="rId12"/>
    <p:sldId id="265" r:id="rId13"/>
    <p:sldId id="30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82" autoAdjust="0"/>
    <p:restoredTop sz="90929"/>
  </p:normalViewPr>
  <p:slideViewPr>
    <p:cSldViewPr>
      <p:cViewPr>
        <p:scale>
          <a:sx n="76" d="100"/>
          <a:sy n="76" d="100"/>
        </p:scale>
        <p:origin x="-263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40D6C-0616-4A81-8C4F-2F1A5383D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07439-4847-4519-9C97-8F0CB87C23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70F8-36FF-41F2-B033-9F94387A1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EAFD99-2ACB-4641-BDFB-936920E7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DB5D-5956-4717-B2E0-D781475071B8}" type="datetime4">
              <a:rPr lang="en-US"/>
              <a:pPr>
                <a:defRPr/>
              </a:pPr>
              <a:t>February 13,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85B0-FE98-4A5B-9A50-1292CD97E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373D-6D31-43FB-8AA4-5491B14AF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4F5FE-DEB4-4DA8-8436-A9779DD8E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F995-376B-4B04-9A73-5FCB9F9E9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4BC72-6F90-4AAB-AD3A-11A726A57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D7966-BF16-4F88-BFE8-1DB55407E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2B14-DDA9-4A14-858E-4E70B23AB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DDA76-6E92-448F-BC09-F3C3518BE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33D4-B7DC-4450-9FB1-D8BA07FB0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84E1B0-DCCB-45EE-9B18-AAFC10C5A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  <a:latin typeface="Arial" charset="0"/>
              </a:rPr>
              <a:t>CH-20: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Circuits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6" descr="np0152-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821600" cy="3608388"/>
          </a:xfrm>
          <a:prstGeom prst="rect">
            <a:avLst/>
          </a:prstGeom>
          <a:noFill/>
        </p:spPr>
      </p:pic>
      <p:pic>
        <p:nvPicPr>
          <p:cNvPr id="24584" name="Picture 8" descr="ID973_co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3962400" cy="2699386"/>
          </a:xfrm>
          <a:prstGeom prst="rect">
            <a:avLst/>
          </a:prstGeom>
          <a:noFill/>
        </p:spPr>
      </p:pic>
      <p:pic>
        <p:nvPicPr>
          <p:cNvPr id="24586" name="Picture 10" descr="New York At Night Night tour. new y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4038600" cy="2692400"/>
          </a:xfrm>
          <a:prstGeom prst="rect">
            <a:avLst/>
          </a:prstGeom>
          <a:noFill/>
        </p:spPr>
      </p:pic>
      <p:pic>
        <p:nvPicPr>
          <p:cNvPr id="24590" name="Picture 14" descr="London At Night Hd Zzxhe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39624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Resistance,R and Resistivity,</a:t>
            </a:r>
            <a:r>
              <a:rPr lang="el-GR" sz="3600">
                <a:solidFill>
                  <a:srgbClr val="000000"/>
                </a:solidFill>
                <a:cs typeface="Times New Roman" pitchFamily="18" charset="0"/>
              </a:rPr>
              <a:t>ρ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0" y="1600200"/>
            <a:ext cx="5867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resistance of a conductor is directly proportional to the length since the current needs to pass through all the atoms in the length.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resistance is inversely proportional to the cross-sectional area since there is more room for the current to pass through.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above observations can be combined and the resistance, R of the conductor is written as follows,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2719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4" name="Picture 8" descr="A heating element from an electric stove. ( David Chasey/PhotoDisc, Inc./Getty Image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76400"/>
            <a:ext cx="2643188" cy="4114800"/>
          </a:xfrm>
          <a:noFill/>
          <a:ln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638800"/>
            <a:ext cx="762000" cy="720436"/>
          </a:xfrm>
          <a:prstGeom prst="rect">
            <a:avLst/>
          </a:prstGeom>
          <a:noFill/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612258"/>
            <a:ext cx="990600" cy="71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Resistivity of Materials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Resistivity</a:t>
            </a:r>
            <a:r>
              <a:rPr lang="en-US" dirty="0"/>
              <a:t> is an inherent property of a material, inherent in the same sense that density is an inherent property.</a:t>
            </a:r>
          </a:p>
        </p:txBody>
      </p:sp>
      <p:pic>
        <p:nvPicPr>
          <p:cNvPr id="20489" name="Picture 9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2963" y="1058863"/>
            <a:ext cx="11112" cy="11112"/>
          </a:xfrm>
          <a:prstGeom prst="rect">
            <a:avLst/>
          </a:prstGeom>
          <a:noFill/>
        </p:spPr>
      </p:pic>
      <p:pic>
        <p:nvPicPr>
          <p:cNvPr id="20493" name="Picture 13" descr="pix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4238" y="1776413"/>
            <a:ext cx="11112" cy="11112"/>
          </a:xfrm>
          <a:prstGeom prst="rect">
            <a:avLst/>
          </a:prstGeom>
          <a:noFill/>
        </p:spPr>
      </p:pic>
      <p:graphicFrame>
        <p:nvGraphicFramePr>
          <p:cNvPr id="20515" name="Object 35"/>
          <p:cNvGraphicFramePr>
            <a:graphicFrameLocks noGrp="1" noChangeAspect="1"/>
          </p:cNvGraphicFramePr>
          <p:nvPr>
            <p:ph idx="1"/>
          </p:nvPr>
        </p:nvGraphicFramePr>
        <p:xfrm>
          <a:off x="2438400" y="2438400"/>
          <a:ext cx="4143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Bitmap Image" r:id="rId4" imgW="4142857" imgH="3761905" progId="PBrush">
                  <p:embed/>
                </p:oleObj>
              </mc:Choice>
              <mc:Fallback>
                <p:oleObj name="Bitmap Image" r:id="rId4" imgW="4142857" imgH="376190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4143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5" name="AutoShape 75" descr="pixel"/>
          <p:cNvSpPr>
            <a:spLocks noChangeAspect="1" noChangeArrowheads="1"/>
          </p:cNvSpPr>
          <p:nvPr/>
        </p:nvSpPr>
        <p:spPr bwMode="auto">
          <a:xfrm>
            <a:off x="5345113" y="4708525"/>
            <a:ext cx="28575" cy="95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556" name="AutoShape 76" descr="pixel"/>
          <p:cNvSpPr>
            <a:spLocks noChangeAspect="1" noChangeArrowheads="1"/>
          </p:cNvSpPr>
          <p:nvPr/>
        </p:nvSpPr>
        <p:spPr bwMode="auto">
          <a:xfrm>
            <a:off x="5497513" y="4708525"/>
            <a:ext cx="28575" cy="95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Ohm’s Law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04800" y="838200"/>
            <a:ext cx="85344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Georg Simon Ohm (1787-1854), a German physicist, discovered Ohm’s law in 1826.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This is an experimental law, valid for both alternating current (ac) and direct current (dc) circuits.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you pass an electric current (I) through a resistance (R) there will be a potential difference or voltage (V) created across the resistance.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Ohm’s law gives a relationship between the voltage (V), current (I), and resistance (R) as follows: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V = I R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4572000"/>
            <a:ext cx="37894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and Parallel circuits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Force</a:t>
            </a:r>
          </a:p>
          <a:p>
            <a:r>
              <a:rPr lang="en-US" dirty="0" smtClean="0"/>
              <a:t>Electric Field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 19:</a:t>
            </a:r>
          </a:p>
          <a:p>
            <a:pPr>
              <a:buNone/>
            </a:pPr>
            <a:r>
              <a:rPr lang="en-US" dirty="0" smtClean="0"/>
              <a:t>Electric potential difference (or Voltage)</a:t>
            </a:r>
            <a:endParaRPr lang="en-US" dirty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029200"/>
            <a:ext cx="1457597" cy="990600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6172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is a scalar. SI unit: J/C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 smtClean="0"/>
              <a:t>Voltage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		The energy needed to </a:t>
            </a:r>
            <a:r>
              <a:rPr lang="en-US" dirty="0" smtClean="0"/>
              <a:t>use a smart phone, </a:t>
            </a:r>
            <a:r>
              <a:rPr lang="en-US" dirty="0"/>
              <a:t>for 			</a:t>
            </a:r>
            <a:r>
              <a:rPr lang="en-US" dirty="0" smtClean="0"/>
              <a:t>example, comes </a:t>
            </a:r>
            <a:r>
              <a:rPr lang="en-US" dirty="0"/>
              <a:t>from batteries.</a:t>
            </a:r>
          </a:p>
          <a:p>
            <a:pPr>
              <a:spcBef>
                <a:spcPct val="50000"/>
              </a:spcBef>
            </a:pPr>
            <a:r>
              <a:rPr lang="en-US" dirty="0"/>
              <a:t>		Within a battery, a chemical reaction occurs that transfers electrons from one terminal (leaving it positively charged) to another terminal (leaving it negatively charged). </a:t>
            </a:r>
          </a:p>
          <a:p>
            <a:pPr>
              <a:spcBef>
                <a:spcPct val="50000"/>
              </a:spcBef>
            </a:pPr>
            <a:r>
              <a:rPr lang="en-US" dirty="0"/>
              <a:t>Because of the positive and negative charges on the battery terminals, an </a:t>
            </a:r>
            <a:r>
              <a:rPr lang="en-US" dirty="0">
                <a:solidFill>
                  <a:srgbClr val="009900"/>
                </a:solidFill>
              </a:rPr>
              <a:t>electric potential</a:t>
            </a:r>
            <a:r>
              <a:rPr lang="en-US" dirty="0"/>
              <a:t> difference exists between them. The maximum potential difference is called the </a:t>
            </a:r>
            <a:r>
              <a:rPr lang="en-US" b="1" i="1" dirty="0"/>
              <a:t>electromotive force</a:t>
            </a:r>
            <a:r>
              <a:rPr lang="en-US" b="1" i="1" dirty="0">
                <a:solidFill>
                  <a:srgbClr val="009999"/>
                </a:solidFill>
              </a:rPr>
              <a:t>*</a:t>
            </a:r>
            <a:r>
              <a:rPr lang="en-US" b="1" i="1" dirty="0"/>
              <a:t> (</a:t>
            </a:r>
            <a:r>
              <a:rPr lang="en-US" b="1" i="1" dirty="0" err="1"/>
              <a:t>emf</a:t>
            </a:r>
            <a:r>
              <a:rPr lang="en-US" b="1" i="1" dirty="0"/>
              <a:t>)</a:t>
            </a:r>
            <a:r>
              <a:rPr lang="en-US" dirty="0"/>
              <a:t> of the battery.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This electric </a:t>
            </a:r>
            <a:r>
              <a:rPr lang="en-US" dirty="0"/>
              <a:t>potential difference is also known as the voltage, V.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SI unit for voltage is the volt, after Alessandro Volta (1745-1827) who invented the electric battery. 1 volt = 1 J/C.</a:t>
            </a:r>
            <a:r>
              <a:rPr lang="en-US" dirty="0"/>
              <a:t> </a:t>
            </a:r>
          </a:p>
        </p:txBody>
      </p:sp>
      <p:graphicFrame>
        <p:nvGraphicFramePr>
          <p:cNvPr id="3482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197167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Bitmap Image" r:id="rId3" imgW="1971950" imgH="2580952" progId="PBrush">
                  <p:embed/>
                </p:oleObj>
              </mc:Choice>
              <mc:Fallback>
                <p:oleObj name="Bitmap Image" r:id="rId3" imgW="1971950" imgH="2580952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71675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err="1">
                <a:solidFill>
                  <a:srgbClr val="000000"/>
                </a:solidFill>
                <a:cs typeface="Times New Roman" pitchFamily="18" charset="0"/>
              </a:rPr>
              <a:t>Emf’s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 or Voltages of Common Batteries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4724400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US" sz="3200" dirty="0" smtClean="0"/>
          </a:p>
          <a:p>
            <a:pPr>
              <a:spcBef>
                <a:spcPct val="20000"/>
              </a:spcBef>
            </a:pPr>
            <a:endParaRPr lang="en-US" sz="3200" dirty="0" smtClean="0"/>
          </a:p>
          <a:p>
            <a:pPr>
              <a:spcBef>
                <a:spcPct val="20000"/>
              </a:spcBef>
            </a:pPr>
            <a:endParaRPr lang="en-US" sz="3200" dirty="0"/>
          </a:p>
          <a:p>
            <a:pPr>
              <a:spcBef>
                <a:spcPct val="20000"/>
              </a:spcBef>
            </a:pPr>
            <a:endParaRPr lang="en-US" sz="3200" dirty="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53000"/>
            <a:ext cx="2819400" cy="168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179722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71600" y="4495800"/>
            <a:ext cx="2487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Car battery = 12 V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990600"/>
            <a:ext cx="3284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AAA, AA, C, D = 1.5 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2057400"/>
            <a:ext cx="2623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9-volt battery = 9 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3962400"/>
            <a:ext cx="2952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Lantern battery = 6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Electric Current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772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electric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is the amount of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charge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per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unit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time that passes through a surface that is perpendicular to the motion of the charges.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7174" name="Picture 6" descr="fig20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76600"/>
            <a:ext cx="2422525" cy="1417638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4953000"/>
            <a:ext cx="891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SI unit of electric current is the ampere (A), after </a:t>
            </a:r>
            <a:r>
              <a:rPr lang="en-US" dirty="0">
                <a:cs typeface="Times New Roman" pitchFamily="18" charset="0"/>
              </a:rPr>
              <a:t>the French mathematician André </a:t>
            </a:r>
            <a:r>
              <a:rPr lang="en-US" dirty="0" err="1">
                <a:cs typeface="Times New Roman" pitchFamily="18" charset="0"/>
              </a:rPr>
              <a:t>Ampére</a:t>
            </a:r>
            <a:r>
              <a:rPr lang="en-US" dirty="0">
                <a:cs typeface="Times New Roman" pitchFamily="18" charset="0"/>
              </a:rPr>
              <a:t> (1775-1836). 1 A = 1 C/s. Ampere is a large unit for current. In practice </a:t>
            </a:r>
            <a:r>
              <a:rPr lang="en-US" dirty="0" err="1">
                <a:cs typeface="Times New Roman" pitchFamily="18" charset="0"/>
              </a:rPr>
              <a:t>milliampere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dirty="0" err="1">
                <a:cs typeface="Times New Roman" pitchFamily="18" charset="0"/>
              </a:rPr>
              <a:t>mA</a:t>
            </a:r>
            <a:r>
              <a:rPr lang="en-US" dirty="0">
                <a:cs typeface="Times New Roman" pitchFamily="18" charset="0"/>
              </a:rPr>
              <a:t>) and microampere (</a:t>
            </a:r>
            <a:r>
              <a:rPr lang="en-US" dirty="0" err="1">
                <a:cs typeface="Times New Roman" pitchFamily="18" charset="0"/>
              </a:rPr>
              <a:t>μA</a:t>
            </a:r>
            <a:r>
              <a:rPr lang="en-US" dirty="0">
                <a:cs typeface="Times New Roman" pitchFamily="18" charset="0"/>
              </a:rPr>
              <a:t>) are used.</a:t>
            </a:r>
            <a:r>
              <a:rPr lang="en-US" dirty="0"/>
              <a:t>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9101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029200" y="3429000"/>
          <a:ext cx="160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4" imgW="558558" imgH="393529" progId="Equation.3">
                  <p:embed/>
                </p:oleObj>
              </mc:Choice>
              <mc:Fallback>
                <p:oleObj r:id="rId4" imgW="558558" imgH="39352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429000"/>
                        <a:ext cx="1600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00"/>
            <a:ext cx="8062913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</a:t>
            </a:r>
            <a:r>
              <a:rPr lang="en-US" dirty="0" smtClean="0"/>
              <a:t>20.6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646399" cy="3500437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4549676"/>
                <a:ext cx="914399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Free electrons moving in a conductor make many collisions with other electrons and atoms. The path of one electron is shown. The average velocity of the free charges </a:t>
                </a:r>
                <a:r>
                  <a:rPr lang="en-US" dirty="0"/>
                  <a:t>is called the drift velocity,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𝑣</m:t>
                    </m:r>
                    <m:r>
                      <a:rPr lang="en-US" i="1" baseline="-25000" dirty="0">
                        <a:latin typeface="Cambria Math"/>
                      </a:rPr>
                      <m:t>𝑑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, and it is in the direction opposite to the electric field for electrons. The collisions normally transfer energy to the conductor, requiring </a:t>
                </a:r>
                <a:r>
                  <a:rPr lang="en-US" dirty="0"/>
                  <a:t>a constant </a:t>
                </a:r>
                <a:r>
                  <a:rPr lang="en-US" dirty="0"/>
                  <a:t>supply of energy to maintain a steady current.</a:t>
                </a:r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76"/>
                <a:ext cx="9143999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000" t="-2111" r="-733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934200" y="3886200"/>
                <a:ext cx="1650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𝐼</m:t>
                      </m:r>
                      <m:r>
                        <a:rPr lang="en-US" i="1"/>
                        <m:t>=</m:t>
                      </m:r>
                      <m:r>
                        <a:rPr lang="en-US" i="1"/>
                        <m:t>𝑛𝑞𝐴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𝑉</m:t>
                          </m:r>
                        </m:e>
                        <m:sub>
                          <m:r>
                            <a:rPr lang="en-US" i="1"/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86200"/>
                <a:ext cx="165077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3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  <a:cs typeface="Times New Roman" pitchFamily="18" charset="0"/>
              </a:rPr>
              <a:t>Direction of Current Flow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98525" y="1641475"/>
            <a:ext cx="405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7467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Electric current is a flow of electrons. In a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circuit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electrons actually flow through the metal wires.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Conventional electric current is defined using the flow of positive charges.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It is customary to use a conventional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I in the opposite direction to the electron flow.</a:t>
            </a:r>
            <a:endParaRPr lang="en-US" dirty="0"/>
          </a:p>
        </p:txBody>
      </p:sp>
      <p:pic>
        <p:nvPicPr>
          <p:cNvPr id="8199" name="Picture 7" descr="fig20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60888"/>
            <a:ext cx="3257550" cy="229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AC and DC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4114800"/>
            <a:ext cx="640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contrast, the current is said to be </a:t>
            </a:r>
            <a:r>
              <a:rPr lang="en-US" sz="2800" b="1" i="1" dirty="0"/>
              <a:t>alternating current (ac)</a:t>
            </a:r>
            <a:r>
              <a:rPr lang="en-US" sz="2800" b="1" dirty="0"/>
              <a:t> </a:t>
            </a:r>
            <a:r>
              <a:rPr lang="en-US" sz="2800" dirty="0"/>
              <a:t>when the charges move first one way and then the opposite way, changing direction from moment to moment. Outlets give us ac voltage. </a:t>
            </a:r>
            <a:endParaRPr lang="en-US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2743200" cy="17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321" y="4953000"/>
            <a:ext cx="2985679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8382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If the charges move around a </a:t>
            </a:r>
            <a:r>
              <a:rPr lang="en-US" dirty="0" smtClean="0">
                <a:solidFill>
                  <a:srgbClr val="009900"/>
                </a:solidFill>
              </a:rPr>
              <a:t>circuit</a:t>
            </a:r>
            <a:r>
              <a:rPr lang="en-US" dirty="0" smtClean="0"/>
              <a:t> in the same direction at all times, the </a:t>
            </a:r>
            <a:r>
              <a:rPr lang="en-US" dirty="0" smtClean="0">
                <a:solidFill>
                  <a:srgbClr val="009900"/>
                </a:solidFill>
              </a:rPr>
              <a:t>current</a:t>
            </a:r>
            <a:r>
              <a:rPr lang="en-US" dirty="0" smtClean="0"/>
              <a:t> is said to be </a:t>
            </a:r>
            <a:r>
              <a:rPr lang="en-US" b="1" i="1" dirty="0" smtClean="0"/>
              <a:t>direct current (dc),</a:t>
            </a:r>
            <a:r>
              <a:rPr lang="en-US" b="1" dirty="0" smtClean="0"/>
              <a:t> </a:t>
            </a:r>
            <a:r>
              <a:rPr lang="en-US" dirty="0" smtClean="0"/>
              <a:t>which is the kind produced by batteries.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9999"/>
                </a:solidFill>
                <a:latin typeface="Arial" charset="0"/>
                <a:cs typeface="Arial" charset="0"/>
              </a:rPr>
              <a:t>Electrical Resistance</a:t>
            </a:r>
            <a:endParaRPr lang="en-US" sz="3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0772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When electric current flows through a metal wire there exists a hindrance to the flow, known as electrical resistance.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This is because as the electrons move through they will collide with the atoms of the conductor.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SI unit of resistance is the ohm (Ω), after Georg Simon Ohm (1787-1854), a German physicist, who discovered Ohm’s law, which will be discussed in the next section.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 resistor is a material that provides a specified resistance in an electric circuit.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639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Bitmap Image</vt:lpstr>
      <vt:lpstr>Microsoft Equation 3.0</vt:lpstr>
      <vt:lpstr>CH-20: Electric Circuits </vt:lpstr>
      <vt:lpstr>What we learned so far?</vt:lpstr>
      <vt:lpstr>Voltage   </vt:lpstr>
      <vt:lpstr>Emf’s or Voltages of Common Batteries</vt:lpstr>
      <vt:lpstr>Electric Current</vt:lpstr>
      <vt:lpstr>Figure 20.6</vt:lpstr>
      <vt:lpstr>Direction of Current Flow</vt:lpstr>
      <vt:lpstr>AC and DC</vt:lpstr>
      <vt:lpstr>Electrical Resistance</vt:lpstr>
      <vt:lpstr>Resistance,R and Resistivity,ρ</vt:lpstr>
      <vt:lpstr>Resistivity of Materials</vt:lpstr>
      <vt:lpstr>Ohm’s Law</vt:lpstr>
      <vt:lpstr>Series and Parallel circuits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Maheswaranathan, Ponn</cp:lastModifiedBy>
  <cp:revision>34</cp:revision>
  <dcterms:created xsi:type="dcterms:W3CDTF">2003-02-20T22:04:08Z</dcterms:created>
  <dcterms:modified xsi:type="dcterms:W3CDTF">2017-02-13T21:25:01Z</dcterms:modified>
</cp:coreProperties>
</file>